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65" r:id="rId4"/>
    <p:sldId id="266" r:id="rId5"/>
    <p:sldId id="267" r:id="rId6"/>
    <p:sldId id="258" r:id="rId7"/>
    <p:sldId id="259" r:id="rId8"/>
    <p:sldId id="260" r:id="rId9"/>
    <p:sldId id="261" r:id="rId10"/>
    <p:sldId id="262" r:id="rId11"/>
    <p:sldId id="263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3C71B7A-605C-472E-BB77-0F10A8FD3676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BF266C2-FA81-47BB-9AE1-EB3BFC5AC1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D1449-5780-4DAD-9258-5398C3D9CEB9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51FBE-7CD5-4E3A-93CB-9FF763E64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B8185-6B92-4DAC-8329-102B636F1D09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F7022-4295-41BF-BE33-BEB2603E68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B4575-684A-4E64-BC89-F864499B9DE0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6D623-B6C2-4258-BA11-399DDD5428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51B3E-F72D-4E76-B5B1-E620053B8CF8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9D2FFD0-A289-4F47-BD03-2665012CAD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960DAB7-BBBD-4C13-A9D1-C732774F9AE2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D63D3EB-EED8-497F-950A-4FFAB3FBB6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D862416-42D9-431C-8400-1F75DD778F80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70160E1-5D67-4B09-A666-79B9DAB261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7D82A-0434-44BC-B7C8-0D5C589B3B7A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E13A6-05FB-4AD9-8524-996A6C465B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B87F6-6CBA-4E50-A4A4-9C56BA7F260D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356D035-88BF-4C19-B4EB-72A7618CD0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60C18-C622-4C49-BB2A-7B4939E2505E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27C63-C351-4E1E-A682-46980EC40B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85C332D-97E5-4010-BA50-BCE452911279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31BF8D4E-16DC-4C87-995C-441202BD7F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1B3FDF-29F0-4FD8-B4D5-9AAA4D0BFFD0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F8947E-95E2-450D-B4E2-0F4BCFE4F7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3" r:id="rId2"/>
    <p:sldLayoutId id="2147483768" r:id="rId3"/>
    <p:sldLayoutId id="2147483769" r:id="rId4"/>
    <p:sldLayoutId id="2147483770" r:id="rId5"/>
    <p:sldLayoutId id="2147483764" r:id="rId6"/>
    <p:sldLayoutId id="2147483771" r:id="rId7"/>
    <p:sldLayoutId id="2147483765" r:id="rId8"/>
    <p:sldLayoutId id="2147483772" r:id="rId9"/>
    <p:sldLayoutId id="2147483766" r:id="rId10"/>
    <p:sldLayoutId id="21474837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685800"/>
            <a:ext cx="8382000" cy="20574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Alófonos del fonema /n/</a:t>
            </a:r>
            <a:endParaRPr lang="es-E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>
          <a:xfrm>
            <a:off x="1676400" y="4343400"/>
            <a:ext cx="6705600" cy="16002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SPAN 461/561 – Fonética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Otoño 2011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Dr. Waltermire</a:t>
            </a:r>
          </a:p>
          <a:p>
            <a:pPr eaLnBrk="1" hangingPunct="1"/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[ɲ]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828800"/>
            <a:ext cx="8153400" cy="4495800"/>
          </a:xfrm>
        </p:spPr>
        <p:txBody>
          <a:bodyPr/>
          <a:lstStyle/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Alófono palatal</a:t>
            </a:r>
          </a:p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Ejemplos:</a:t>
            </a:r>
          </a:p>
          <a:p>
            <a:pPr lvl="1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Interior de palabra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“Antonio”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aṋ.tó.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ɲ(j)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o]*</a:t>
            </a:r>
            <a:endParaRPr lang="es-E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  <a:p>
            <a:pPr lvl="1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Entre palabras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 “Un llano”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u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ɲ.ʝ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á.no]</a:t>
            </a:r>
            <a:endParaRPr lang="en-US" smtClean="0"/>
          </a:p>
          <a:p>
            <a:pPr lvl="2" eaLnBrk="1" hangingPunct="1">
              <a:buFont typeface="Wingdings" pitchFamily="2" charset="2"/>
              <a:buNone/>
            </a:pPr>
            <a:endParaRPr lang="en-U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  <a:p>
            <a:pPr lvl="2" eaLnBrk="1" hangingPunct="1">
              <a:buFont typeface="Wingdings" pitchFamily="2" charset="2"/>
              <a:buNone/>
            </a:pP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*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Ante la semivocal palatal [j], el alófono nasal palatal ocurre en posición inicial de sílaba.  En los demás casos de asimilación nasal, los alófonos ocurren en posición final de sílaba.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[ŋ]</a:t>
            </a:r>
            <a:endParaRPr lang="en-US" b="1" smtClean="0"/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Alófono velar</a:t>
            </a:r>
          </a:p>
          <a:p>
            <a:pPr eaLnBrk="1" hangingPunct="1"/>
            <a:endParaRPr lang="es-E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Ejemplos:</a:t>
            </a:r>
          </a:p>
          <a:p>
            <a:pPr eaLnBrk="1" hangingPunct="1"/>
            <a:endParaRPr lang="es-ES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Interior de palabra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“Inglés”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i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ŋ.g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l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és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]</a:t>
            </a:r>
            <a:endParaRPr lang="es-E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  <a:p>
            <a:pPr lvl="1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Entre palabras (y al interior)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 “Un cangrejo”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u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ŋ.k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a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ŋ.g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ɾé.xo]</a:t>
            </a:r>
            <a:endParaRPr lang="es-E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s-ES" smtClean="0">
                <a:latin typeface="Times New Roman" pitchFamily="18" charset="0"/>
                <a:cs typeface="Times New Roman" pitchFamily="18" charset="0"/>
              </a:rPr>
              <a:t>Variaciones dialectales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s-ES" smtClean="0">
                <a:latin typeface="Times New Roman" pitchFamily="18" charset="0"/>
                <a:cs typeface="Times New Roman" pitchFamily="18" charset="0"/>
              </a:rPr>
              <a:t>La /n/ final de palabra/frase se pronuncia con un punto de articulación velar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[ŋ] </a:t>
            </a:r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en varias regiones de habla hispana (más notablemente en las regiones caribeñas, las Islas Canarias, y el sur de España).  Por ejemplo, la palabra “común” suele recibir la pronunciación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[ko.múŋ]</a:t>
            </a:r>
          </a:p>
          <a:p>
            <a:r>
              <a:rPr lang="es-ES" smtClean="0">
                <a:latin typeface="Times New Roman" pitchFamily="18" charset="0"/>
                <a:ea typeface="Doulos SIL" pitchFamily="2" charset="0"/>
                <a:cs typeface="Doulos SIL" pitchFamily="2" charset="0"/>
              </a:rPr>
              <a:t>Este proceso, llamado </a:t>
            </a:r>
            <a:r>
              <a:rPr lang="es-ES" i="1" smtClean="0">
                <a:latin typeface="Times New Roman" pitchFamily="18" charset="0"/>
                <a:ea typeface="Doulos SIL" pitchFamily="2" charset="0"/>
                <a:cs typeface="Doulos SIL" pitchFamily="2" charset="0"/>
              </a:rPr>
              <a:t>velarización</a:t>
            </a:r>
            <a:r>
              <a:rPr lang="es-ES" smtClean="0">
                <a:latin typeface="Times New Roman" pitchFamily="18" charset="0"/>
                <a:ea typeface="Doulos SIL" pitchFamily="2" charset="0"/>
                <a:cs typeface="Doulos SIL" pitchFamily="2" charset="0"/>
              </a:rPr>
              <a:t>, también ocurre en posición intervocálica entre palabras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, </a:t>
            </a:r>
            <a:r>
              <a:rPr lang="es-ES" smtClean="0">
                <a:latin typeface="Times New Roman" pitchFamily="18" charset="0"/>
                <a:ea typeface="Doulos SIL" pitchFamily="2" charset="0"/>
                <a:cs typeface="Doulos SIL" pitchFamily="2" charset="0"/>
              </a:rPr>
              <a:t>como en las frase “Vienen ahorita”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 [bjé.ne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ŋ.a.o.ɾí.ta]</a:t>
            </a:r>
          </a:p>
          <a:p>
            <a:endParaRPr lang="es-E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en-US" smtClean="0"/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s-ES" smtClean="0">
                <a:latin typeface="Times New Roman" pitchFamily="18" charset="0"/>
                <a:cs typeface="Times New Roman" pitchFamily="18" charset="0"/>
              </a:rPr>
              <a:t>En las mismas zonas donde se velariza la /n/ final de palabra, la elisión (“deletion” en inglés) de esta consonante también es común, aunque está estigmatizada socialmente</a:t>
            </a:r>
          </a:p>
          <a:p>
            <a:r>
              <a:rPr lang="es-ES" smtClean="0">
                <a:latin typeface="Times New Roman" pitchFamily="18" charset="0"/>
                <a:cs typeface="Times New Roman" pitchFamily="18" charset="0"/>
              </a:rPr>
              <a:t>Después de elidirse la /n/ final de palabra, se deja una huella nasal en la vocal (ahora) final.  Por ejemplo:</a:t>
            </a:r>
          </a:p>
          <a:p>
            <a:pPr lvl="2"/>
            <a:r>
              <a:rPr lang="es-ES" smtClean="0">
                <a:latin typeface="Times New Roman" pitchFamily="18" charset="0"/>
                <a:cs typeface="Times New Roman" pitchFamily="18" charset="0"/>
              </a:rPr>
              <a:t>“Camión”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[ka.mjṍ]</a:t>
            </a:r>
          </a:p>
          <a:p>
            <a:pPr lvl="2"/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“Coman”  [kó.mã]</a:t>
            </a:r>
            <a:endParaRPr lang="es-E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Condicionamiento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05000"/>
            <a:ext cx="8153400" cy="4495800"/>
          </a:xfrm>
        </p:spPr>
        <p:txBody>
          <a:bodyPr/>
          <a:lstStyle/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Los alófonos nasales del fonema /n/ están condicionados por el punto de articulación de la consonante que les sigue</a:t>
            </a:r>
          </a:p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Los alófonos se realizan en posición final de sílaba (dentro de la misma palabra y también entre palabras)</a:t>
            </a:r>
          </a:p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Este proceso se llama </a:t>
            </a:r>
            <a:r>
              <a:rPr lang="es-ES" i="1" smtClean="0">
                <a:latin typeface="Times New Roman" pitchFamily="18" charset="0"/>
                <a:cs typeface="Times New Roman" pitchFamily="18" charset="0"/>
              </a:rPr>
              <a:t>asimilación</a:t>
            </a:r>
            <a:r>
              <a:rPr lang="es-ES" smtClean="0">
                <a:latin typeface="Times New Roman" pitchFamily="18" charset="0"/>
                <a:cs typeface="Times New Roman" pitchFamily="18" charset="0"/>
              </a:rPr>
              <a:t> ya que se asimila el sonido al punto de articulación de la consonante siguiente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05000"/>
            <a:ext cx="8153400" cy="4495800"/>
          </a:xfrm>
        </p:spPr>
        <p:txBody>
          <a:bodyPr/>
          <a:lstStyle/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En el español, la dirección de asimilación de las nasales siempre es </a:t>
            </a:r>
            <a:r>
              <a:rPr lang="es-ES" i="1" smtClean="0">
                <a:latin typeface="Times New Roman" pitchFamily="18" charset="0"/>
                <a:cs typeface="Times New Roman" pitchFamily="18" charset="0"/>
              </a:rPr>
              <a:t>regresiva</a:t>
            </a:r>
            <a:r>
              <a:rPr lang="es-ES" smtClean="0">
                <a:latin typeface="Times New Roman" pitchFamily="18" charset="0"/>
                <a:cs typeface="Times New Roman" pitchFamily="18" charset="0"/>
              </a:rPr>
              <a:t>, de tal modo que el segundo sonido cambia alguna característica (en este caso el punto de articulación) del primer sonido: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				  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C1    	C2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038600" y="4495800"/>
            <a:ext cx="1371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 flipH="1" flipV="1">
            <a:off x="5067300" y="48387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>
            <a:off x="3696494" y="4837906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05000"/>
            <a:ext cx="8153400" cy="4495800"/>
          </a:xfrm>
        </p:spPr>
        <p:txBody>
          <a:bodyPr/>
          <a:lstStyle/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Hay siete alófonos del sonido fonémico /n/ en el español, todos resultados de una asimilación regresiva del punto de articulación</a:t>
            </a:r>
          </a:p>
          <a:p>
            <a:pPr eaLnBrk="1" hangingPunct="1">
              <a:buFont typeface="Wingdings" pitchFamily="2" charset="2"/>
              <a:buNone/>
            </a:pPr>
            <a:endParaRPr lang="es-E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Casi todos los alófonos ocurren en posición final de sílaba, inclusive en posición interna de palabra</a:t>
            </a:r>
          </a:p>
          <a:p>
            <a:pPr eaLnBrk="1" hangingPunct="1"/>
            <a:endParaRPr lang="es-E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Ejemplos de estos alófonos aparecen en las diapositivas siguientes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[m]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05000"/>
            <a:ext cx="8153400" cy="4495800"/>
          </a:xfrm>
        </p:spPr>
        <p:txBody>
          <a:bodyPr/>
          <a:lstStyle/>
          <a:p>
            <a:pPr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Alófono bilabial</a:t>
            </a:r>
          </a:p>
          <a:p>
            <a:pPr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Ejemplos:</a:t>
            </a:r>
          </a:p>
          <a:p>
            <a:pPr lvl="1"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Interior de palabra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“Inversiones” </a:t>
            </a:r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[i</a:t>
            </a:r>
            <a:r>
              <a:rPr lang="es-ES" b="1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m.b</a:t>
            </a:r>
            <a:r>
              <a:rPr lang="es-ES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eɾ.sjó.nes]*</a:t>
            </a:r>
          </a:p>
          <a:p>
            <a:pPr lvl="1"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Entre palabras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“Con Patricia” </a:t>
            </a:r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s-ES" smtClean="0">
                <a:ea typeface="Doulos SIL" pitchFamily="2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s-ES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[ko</a:t>
            </a:r>
            <a:r>
              <a:rPr lang="es-ES" b="1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m.p</a:t>
            </a:r>
            <a:r>
              <a:rPr lang="es-ES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a.trí.sja]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“En Barelas” </a:t>
            </a:r>
            <a:r>
              <a:rPr lang="es-ES" smtClean="0">
                <a:ea typeface="Doulos SIL" pitchFamily="2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[e</a:t>
            </a:r>
            <a:r>
              <a:rPr lang="es-ES" b="1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m.b</a:t>
            </a:r>
            <a:r>
              <a:rPr lang="es-ES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a.ɾé.las]</a:t>
            </a:r>
          </a:p>
          <a:p>
            <a:pPr lvl="2" eaLnBrk="1" hangingPunct="1">
              <a:buFont typeface="Wingdings" pitchFamily="2" charset="2"/>
              <a:buNone/>
            </a:pPr>
            <a:endParaRPr lang="es-ES" smtClean="0">
              <a:ea typeface="Doulos SIL" pitchFamily="2" charset="0"/>
              <a:cs typeface="Times New Roman" pitchFamily="18" charset="0"/>
              <a:sym typeface="Wingdings" pitchFamily="2" charset="2"/>
            </a:endParaRPr>
          </a:p>
          <a:p>
            <a:pPr lvl="2" eaLnBrk="1" hangingPunct="1">
              <a:buFont typeface="Wingdings" pitchFamily="2" charset="2"/>
              <a:buNone/>
            </a:pPr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* Las letras “b” y “v” representan los mismos sonidos (del fonema /b/) en la mayoría de los dialectos del idioma</a:t>
            </a:r>
          </a:p>
          <a:p>
            <a:pPr lvl="1" eaLnBrk="1" hangingPunct="1">
              <a:buFont typeface="Wingdings 2" pitchFamily="18" charset="2"/>
              <a:buNone/>
            </a:pPr>
            <a:endParaRPr lang="en-US" smtClean="0">
              <a:ea typeface="Doulos SIL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[ɱ]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Alófono labiodental</a:t>
            </a:r>
          </a:p>
          <a:p>
            <a:pPr eaLnBrk="1" hangingPunct="1"/>
            <a:endParaRPr lang="es-ES" smtClean="0">
              <a:latin typeface="Times New Roman" pitchFamily="18" charset="0"/>
              <a:ea typeface="Doulos SIL" pitchFamily="2" charset="0"/>
              <a:cs typeface="Times New Roman" pitchFamily="18" charset="0"/>
            </a:endParaRPr>
          </a:p>
          <a:p>
            <a:pPr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Ejemplos:</a:t>
            </a:r>
          </a:p>
          <a:p>
            <a:pPr eaLnBrk="1" hangingPunct="1">
              <a:buFont typeface="Wingdings" pitchFamily="2" charset="2"/>
              <a:buNone/>
            </a:pPr>
            <a:endParaRPr lang="es-ES" smtClean="0">
              <a:latin typeface="Times New Roman" pitchFamily="18" charset="0"/>
              <a:ea typeface="Doulos SIL" pitchFamily="2" charset="0"/>
              <a:cs typeface="Times New Roman" pitchFamily="18" charset="0"/>
            </a:endParaRPr>
          </a:p>
          <a:p>
            <a:pPr lvl="1"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Interior de palabra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“Infante” </a:t>
            </a:r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[i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Times New Roman" pitchFamily="18" charset="0"/>
              </a:rPr>
              <a:t>ɱ.f</a:t>
            </a:r>
            <a:r>
              <a:rPr lang="en-US" smtClean="0">
                <a:latin typeface="Doulos SIL" pitchFamily="2" charset="0"/>
                <a:ea typeface="Doulos SIL" pitchFamily="2" charset="0"/>
                <a:cs typeface="Times New Roman" pitchFamily="18" charset="0"/>
              </a:rPr>
              <a:t>á</a:t>
            </a:r>
            <a:r>
              <a:rPr lang="lv-LV" smtClean="0">
                <a:latin typeface="Doulos SIL" pitchFamily="2" charset="0"/>
                <a:ea typeface="Doulos SIL" pitchFamily="2" charset="0"/>
                <a:cs typeface="Times New Roman" pitchFamily="18" charset="0"/>
              </a:rPr>
              <a:t>ṋ</a:t>
            </a:r>
            <a:r>
              <a:rPr lang="en-US" smtClean="0">
                <a:latin typeface="Doulos SIL" pitchFamily="2" charset="0"/>
                <a:ea typeface="Doulos SIL" pitchFamily="2" charset="0"/>
                <a:cs typeface="Times New Roman" pitchFamily="18" charset="0"/>
              </a:rPr>
              <a:t>.te]</a:t>
            </a:r>
            <a:endParaRPr lang="es-ES" smtClean="0">
              <a:latin typeface="Doulos SIL" pitchFamily="2" charset="0"/>
              <a:ea typeface="Doulos SIL" pitchFamily="2" charset="0"/>
              <a:cs typeface="Times New Roman" pitchFamily="18" charset="0"/>
            </a:endParaRPr>
          </a:p>
          <a:p>
            <a:pPr lvl="1"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Entre palabras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</a:rPr>
              <a:t> “Tienen finales” </a:t>
            </a:r>
            <a:r>
              <a:rPr lang="es-ES" smtClean="0">
                <a:latin typeface="Times New Roman" pitchFamily="18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[tjé.ne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Times New Roman" pitchFamily="18" charset="0"/>
              </a:rPr>
              <a:t>ɱ.f</a:t>
            </a:r>
            <a:r>
              <a:rPr lang="en-US" smtClean="0">
                <a:latin typeface="Doulos SIL" pitchFamily="2" charset="0"/>
                <a:ea typeface="Doulos SIL" pitchFamily="2" charset="0"/>
                <a:cs typeface="Times New Roman" pitchFamily="18" charset="0"/>
              </a:rPr>
              <a:t>i.n</a:t>
            </a:r>
            <a:r>
              <a:rPr lang="es-ES" smtClean="0">
                <a:latin typeface="Doulos SIL" pitchFamily="2" charset="0"/>
                <a:ea typeface="Doulos SIL" pitchFamily="2" charset="0"/>
                <a:cs typeface="Times New Roman" pitchFamily="18" charset="0"/>
                <a:sym typeface="Wingdings" pitchFamily="2" charset="2"/>
              </a:rPr>
              <a:t>á</a:t>
            </a:r>
            <a:r>
              <a:rPr lang="en-US" smtClean="0">
                <a:latin typeface="Doulos SIL" pitchFamily="2" charset="0"/>
                <a:ea typeface="Doulos SIL" pitchFamily="2" charset="0"/>
                <a:cs typeface="Times New Roman" pitchFamily="18" charset="0"/>
              </a:rPr>
              <a:t>.les]</a:t>
            </a:r>
            <a:endParaRPr lang="es-ES" smtClean="0">
              <a:latin typeface="Doulos SIL" pitchFamily="2" charset="0"/>
              <a:ea typeface="Doulos SIL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[</a:t>
            </a:r>
            <a:r>
              <a:rPr lang="lv-LV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ṋ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]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Alófono dental</a:t>
            </a:r>
          </a:p>
          <a:p>
            <a:pPr eaLnBrk="1" hangingPunct="1"/>
            <a:endParaRPr lang="es-E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Ejemplos:</a:t>
            </a:r>
          </a:p>
          <a:p>
            <a:pPr eaLnBrk="1" hangingPunct="1"/>
            <a:endParaRPr lang="es-ES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Interior de palabra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“Contento”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ko</a:t>
            </a:r>
            <a:r>
              <a:rPr lang="lv-LV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ṋ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.t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é</a:t>
            </a:r>
            <a:r>
              <a:rPr lang="lv-LV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ṋ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.t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o]</a:t>
            </a:r>
            <a:endParaRPr lang="es-E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  <a:p>
            <a:pPr lvl="1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Entre palabras (y al interior)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 “Un dentista”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[u</a:t>
            </a:r>
            <a:r>
              <a:rPr lang="lv-LV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ṋ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.d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e</a:t>
            </a:r>
            <a:r>
              <a:rPr lang="lv-LV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ṋ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.t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ís.ta]</a:t>
            </a:r>
            <a:endParaRPr lang="es-E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  <a:p>
            <a:pPr eaLnBrk="1" hangingPunct="1"/>
            <a:endParaRPr lang="es-E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s-ES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[</a:t>
            </a:r>
            <a:r>
              <a:rPr lang="lv-LV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n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]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Alófono alveolar (neutro)</a:t>
            </a:r>
          </a:p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El alófono más común ya que se utiliza en una variedad de contextos (no sólo antes de otra consonante) </a:t>
            </a:r>
          </a:p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Se usa en los siguientes contextos:</a:t>
            </a:r>
          </a:p>
          <a:p>
            <a:pPr lvl="1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Después de una pausa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(“Oye. Nacho” 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[ó.ye#</a:t>
            </a:r>
            <a:r>
              <a:rPr lang="es-ES" b="1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n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á.ʧo])</a:t>
            </a:r>
            <a:endParaRPr lang="es-E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  <a:p>
            <a:pPr lvl="1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Ante vocales (“Panadería”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[pa.</a:t>
            </a:r>
            <a:r>
              <a:rPr lang="es-ES" b="1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n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a.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ðe.ɾí.a])</a:t>
            </a:r>
          </a:p>
          <a:p>
            <a:pPr lvl="1" eaLnBrk="1" hangingPunct="1"/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Ante otra consonante alveolar (“Once”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 [ó</a:t>
            </a:r>
            <a:r>
              <a:rPr lang="es-ES" b="1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n.s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e])</a:t>
            </a:r>
            <a:endParaRPr lang="es-E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  <a:p>
            <a:pPr lvl="1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Final de frase (“Aquí están”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[a.k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í.es.tá</a:t>
            </a:r>
            <a:r>
              <a:rPr lang="es-E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n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])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[ɳ]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Alófono alveopalatal</a:t>
            </a:r>
          </a:p>
          <a:p>
            <a:pPr eaLnBrk="1" hangingPunct="1"/>
            <a:endParaRPr lang="es-E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Ejemplos:</a:t>
            </a:r>
          </a:p>
          <a:p>
            <a:pPr eaLnBrk="1" hangingPunct="1"/>
            <a:endParaRPr lang="es-ES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Interior de palabra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“Hinchar”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i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ɳ.ʧ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áɾ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]</a:t>
            </a:r>
            <a:endParaRPr lang="es-E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  <a:p>
            <a:pPr lvl="1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Entre palabras</a:t>
            </a:r>
          </a:p>
          <a:p>
            <a:pPr lvl="2" eaLnBrk="1" hangingPunct="1"/>
            <a:r>
              <a:rPr lang="es-ES" smtClean="0">
                <a:latin typeface="Times New Roman" pitchFamily="18" charset="0"/>
                <a:cs typeface="Times New Roman" pitchFamily="18" charset="0"/>
              </a:rPr>
              <a:t> “Un chile” </a:t>
            </a:r>
            <a:r>
              <a:rPr lang="es-ES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s-E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[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u</a:t>
            </a:r>
            <a:r>
              <a:rPr lang="en-US" b="1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ɳ.ʧ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  <a:sym typeface="Wingdings" pitchFamily="2" charset="2"/>
              </a:rPr>
              <a:t>í.le</a:t>
            </a:r>
            <a:r>
              <a:rPr lang="en-US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]</a:t>
            </a:r>
            <a:endParaRPr lang="es-ES" smtClean="0">
              <a:latin typeface="Doulos SIL" pitchFamily="2" charset="0"/>
              <a:ea typeface="Doulos SIL" pitchFamily="2" charset="0"/>
              <a:cs typeface="Doulos SIL" pitchFamily="2" charset="0"/>
            </a:endParaRP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163</TotalTime>
  <Words>667</Words>
  <Application>Microsoft Office PowerPoint</Application>
  <PresentationFormat>On-screen Show (4:3)</PresentationFormat>
  <Paragraphs>87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Tw Cen MT</vt:lpstr>
      <vt:lpstr>Wingdings</vt:lpstr>
      <vt:lpstr>Wingdings 2</vt:lpstr>
      <vt:lpstr>Calibri</vt:lpstr>
      <vt:lpstr>Times New Roman</vt:lpstr>
      <vt:lpstr>Doulos SIL</vt:lpstr>
      <vt:lpstr>Median</vt:lpstr>
      <vt:lpstr>Alófonos del fonema /n/</vt:lpstr>
      <vt:lpstr>Condicionamiento</vt:lpstr>
      <vt:lpstr>Slide 3</vt:lpstr>
      <vt:lpstr>Slide 4</vt:lpstr>
      <vt:lpstr>[m]</vt:lpstr>
      <vt:lpstr>[ɱ]</vt:lpstr>
      <vt:lpstr>[ṋ]</vt:lpstr>
      <vt:lpstr>[n]</vt:lpstr>
      <vt:lpstr>[ɳ]</vt:lpstr>
      <vt:lpstr>[ɲ]</vt:lpstr>
      <vt:lpstr>[ŋ]</vt:lpstr>
      <vt:lpstr>Variaciones dialectales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ɱɲɳŋňṋn</dc:title>
  <dc:creator>Mark</dc:creator>
  <cp:lastModifiedBy>Carlos</cp:lastModifiedBy>
  <cp:revision>32</cp:revision>
  <dcterms:created xsi:type="dcterms:W3CDTF">2010-07-13T18:38:36Z</dcterms:created>
  <dcterms:modified xsi:type="dcterms:W3CDTF">2011-12-12T22:13:36Z</dcterms:modified>
</cp:coreProperties>
</file>